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94" r:id="rId7"/>
    <p:sldId id="279" r:id="rId8"/>
    <p:sldId id="286" r:id="rId9"/>
    <p:sldId id="261" r:id="rId10"/>
    <p:sldId id="284" r:id="rId11"/>
    <p:sldId id="280" r:id="rId12"/>
    <p:sldId id="281" r:id="rId13"/>
    <p:sldId id="282" r:id="rId14"/>
    <p:sldId id="293" r:id="rId15"/>
    <p:sldId id="291" r:id="rId16"/>
    <p:sldId id="290" r:id="rId17"/>
    <p:sldId id="288" r:id="rId18"/>
    <p:sldId id="296" r:id="rId19"/>
    <p:sldId id="297" r:id="rId20"/>
    <p:sldId id="298" r:id="rId21"/>
    <p:sldId id="299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316C1-0A4D-4C67-A506-9AF008CFA169}" v="9" dt="2021-08-02T20:45:44.095"/>
    <p1510:client id="{02EEC01E-2621-42FE-AF34-FE49D6581B97}" v="9" dt="2021-08-02T19:23:18.528"/>
    <p1510:client id="{1517D5B3-6863-4178-8A98-E1F245CF4EC3}" v="871" dt="2021-08-02T02:55:23.591"/>
    <p1510:client id="{2E15DE32-76BA-4B55-9423-64147304F5B6}" v="523" dt="2021-08-02T05:17:15.176"/>
    <p1510:client id="{32BA69E2-A14B-4EDB-A7F0-E1E1C49DB488}" v="201" dt="2021-08-03T00:03:20.944"/>
    <p1510:client id="{3ED68D27-5389-4B45-B460-C0C7E823C199}" v="580" dt="2021-08-02T18:41:18.971"/>
    <p1510:client id="{5A60330D-C73F-46ED-80A3-FB66B62F24BE}" v="5" dt="2021-08-02T22:25:32.121"/>
    <p1510:client id="{69A76B07-4599-4DFC-9C3D-BF66C260FC39}" v="136" dt="2021-08-02T04:41:31.322"/>
    <p1510:client id="{7A3AA214-AE28-46B1-A37B-A0670736A30B}" v="600" dt="2021-08-02T06:07:48.638"/>
    <p1510:client id="{9B4B058B-3FDB-4FAF-BBF3-0F969C8CB2EB}" v="386" dt="2021-08-02T20:56:30.728"/>
    <p1510:client id="{ADF74C78-B671-4C4A-A25D-DBB12EC7B1CF}" v="532" dt="2021-08-02T20:59:44.909"/>
    <p1510:client id="{D85027C3-774D-48C5-954F-610B322F731D}" v="420" dt="2021-08-02T23:35:33.510"/>
    <p1510:client id="{E72AC87C-519D-4FBB-8A4B-2D82A21ECE6A}" v="326" dt="2021-08-02T22:35:24.824"/>
    <p1510:client id="{E7675178-8E87-47CD-9666-7FBAFA957803}" v="160" dt="2021-08-02T06:41:55.596"/>
    <p1510:client id="{E99B48D9-3296-42C0-A482-1EEE7EF5D024}" v="6" dt="2021-08-03T00:05:26.883"/>
    <p1510:client id="{F1FF6A77-32AD-4492-90D1-01FE5C9D12E8}" v="49" dt="2021-08-02T18:53:54.96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87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a Marta" userId="9d946c704ddefb59" providerId="LiveId" clId="{E99B48D9-3296-42C0-A482-1EEE7EF5D024}"/>
    <pc:docChg chg="custSel modSld">
      <pc:chgData name="Marta Marta" userId="9d946c704ddefb59" providerId="LiveId" clId="{E99B48D9-3296-42C0-A482-1EEE7EF5D024}" dt="2021-08-03T00:05:26.883" v="5" actId="478"/>
      <pc:docMkLst>
        <pc:docMk/>
      </pc:docMkLst>
      <pc:sldChg chg="addSp delSp modSp mod">
        <pc:chgData name="Marta Marta" userId="9d946c704ddefb59" providerId="LiveId" clId="{E99B48D9-3296-42C0-A482-1EEE7EF5D024}" dt="2021-08-03T00:05:26.883" v="5" actId="478"/>
        <pc:sldMkLst>
          <pc:docMk/>
          <pc:sldMk cId="1182810640" sldId="286"/>
        </pc:sldMkLst>
        <pc:picChg chg="add del mod">
          <ac:chgData name="Marta Marta" userId="9d946c704ddefb59" providerId="LiveId" clId="{E99B48D9-3296-42C0-A482-1EEE7EF5D024}" dt="2021-08-03T00:05:26.883" v="5" actId="478"/>
          <ac:picMkLst>
            <pc:docMk/>
            <pc:sldMk cId="1182810640" sldId="286"/>
            <ac:picMk id="5" creationId="{0E226F0E-BA40-40E1-AFE8-2EB2E2FDE7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16345 17886 16383 0 0,'9'0'0'0'0,"7"0"0"0"0,5 0 0 0 0,4 0 0 0 0,2 0 0 0 0,5 0 0 0 0,1 0 0 0 0,0 0 0 0 0,3 0 0 0 0,-1 0 0 0 0,-1 0 0 0 0,-2 0 0 0 0,2 0 0 0 0,-2 0 0 0 0,5 0 0 0 0,3 0 0 0 0,9 0 0 0 0,0 0 0 0 0,-3 0 0 0 0,-6 0 0 0 0,-5 0 0 0 0,0 0 0 0 0,-1 0 0 0 0,-3 0 0 0 0,3 0 0 0 0,0 0 0 0 0,-2 0 0 0 0,3 0 0 0 0,-1 0 0 0 0,8 0 0 0 0,10 0 0 0 0,-1 0 0 0 0,-3 0 0 0 0,-7 0 0 0 0,0 0 0 0 0,-4 0 0 0 0,1 0 0 0 0,-1 0 0 0 0,-3 0 0 0 0,19 0 0 0 0,9 0 0 0 0,-2 0 0 0 0,-5 0 0 0 0,-5 0 0 0 0,-6 0 0 0 0,-6 0 0 0 0,0 0 0 0 0,-3 0 0 0 0,-3 0 0 0 0,-2 0 0 0 0,-2 0 0 0 0,-3 0 0 0 0,1 0 0 0 0,4 0 0 0 0,1 0 0 0 0,0 0 0 0 0,-1 0 0 0 0,-2 0 0 0 0,0 0 0 0 0,-1 0 0 0 0,3 0 0 0 0,6 0 0 0 0,1 0 0 0 0,-1 0 0 0 0,1 0 0 0 0,4 0 0 0 0,-1 0 0 0 0,-3 0 0 0 0,1 0 0 0 0,-1 0 0 0 0,-3 0 0 0 0,6 0 0 0 0,9 0 0 0 0,9 0 0 0 0,0 0 0 0 0,-6 0 0 0 0,-7 0 0 0 0,2 0 0 0 0,1 0 0 0 0,-3 0 0 0 0,-4 0 0 0 0,-5 0 0 0 0,-6 0 0 0 0,3 0 0 0 0,4 0 0 0 0,0 0 0 0 0,-2 0 0 0 0,-12 0 0 0 0,-13 0 0 0 0,-13 0 0 0 0,-11 4 0 0 0,-7 2 0 0 0,-4 0 0 0 0,-3 3 0 0 0,-1 1 0 0 0,1 1 0 0 0,0 1 0 0 0,2-3 0 0 0,-1-2 0 0 0,0-3 0 0 0,1-1 0 0 0,0-2 0 0 0,1-1 0 0 0,-1-1 0 0 0,0 1 0 0 0,1-1 0 0 0,-1 1 0 0 0,0-2 0 0 0,0 2 0 0 0,-4 0 0 0 0,-1 0 0 0 0,0 0 0 0 0,1 0 0 0 0,1 6 0 0 0,-3-1 0 0 0,-1 1 0 0 0,1-1 0 0 0,-3-2 0 0 0,1 3 0 0 0,-4 5 0 0 0,1 2 0 0 0,3-3 0 0 0,1-2 0 0 0,5 1 0 0 0,-5 0 0 0 0,1-2 0 0 0,0-3 0 0 0,-2 5 0 0 0,-5-2 0 0 0,1-1 0 0 0,1-1 0 0 0,-5 2 0 0 0,-1 0 0 0 0,4-1 0 0 0,-1-1 0 0 0,2-2 0 0 0,-1-1 0 0 0,1-2 0 0 0,7 6 0 0 0,1 0 0 0 0,-4-1 0 0 0,0-1 0 0 0,0-1 0 0 0,8 3 0 0 0,2 1 0 0 0,-3-1 0 0 0,0-2 0 0 0,-1-1 0 0 0,0 4 0 0 0,-4 0 0 0 0,-1-1 0 0 0,-4-2 0 0 0,-8 4 0 0 0,-1-1 0 0 0,2-1 0 0 0,1 4 0 0 0,4 4 0 0 0,2-1 0 0 0,0-2 0 0 0,-11-3 0 0 0,-3-3 0 0 0,4-3 0 0 0,5 5 0 0 0,1-1 0 0 0,-1-1 0 0 0,-10-1 0 0 0,-11-1 0 0 0,-3-2 0 0 0,5 0 0 0 0,10-1 0 0 0,3 0 0 0 0,6 0 0 0 0,6-1 0 0 0,6 1 0 0 0,1 0 0 0 0,3 0 0 0 0,1 0 0 0 0,0 0 0 0 0,1 0 0 0 0,-1 0 0 0 0,0 0 0 0 0,-1 0 0 0 0,-4 0 0 0 0,-10 0 0 0 0,-3 0 0 0 0,2 0 0 0 0,4 0 0 0 0,2 0 0 0 0,5 0 0 0 0,1 0 0 0 0,7-5 0 0 0,11 0 0 0 0,12-1 0 0 0,10-4 0 0 0,7-3 0 0 0,6-1 0 0 0,2-1 0 0 0,2-4 0 0 0,5 2 0 0 0,4 0 0 0 0,2-3 0 0 0,2 3 0 0 0,4 0 0 0 0,-3-3 0 0 0,-3 3 0 0 0,-4 5 0 0 0,-3 4 0 0 0,1 2 0 0 0,-1 3 0 0 0,-1 3 0 0 0,-2 0 0 0 0,-1 1 0 0 0,-1 5 0 0 0,0 1 0 0 0,-2-1 0 0 0,1-1 0 0 0,-5 2 0 0 0,-1 1 0 0 0,0-1 0 0 0,1-2 0 0 0,1-2 0 0 0,2 4 0 0 0,-12 0 0 0 0,-31-1 0 0 0,-33-7 0 0 0,-17-2 0 0 0,-1 0 0 0 0,-2-1 0 0 0,8 1 0 0 0,1 1 0 0 0,6-1 0 0 0,9 3 0 0 0,9-1 0 0 0,6 1 0 0 0,4 1 0 0 0,3-1 0 0 0,1 0 0 0 0,2 0 0 0 0,-6-4 0 0 0,-5-2 0 0 0,-3 0 0 0 0,2 2 0 0 0,2 1 0 0 0,7 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1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16351 18094 16383 0 0,'5'0'0'0'0,"14"0"0"0"0,12 0 0 0 0,11 0 0 0 0,10 5 0 0 0,10 5 0 0 0,12 7 0 0 0,11-2 0 0 0,-1-1 0 0 0,-9 0 0 0 0,-10 3 0 0 0,-7-2 0 0 0,-4-3 0 0 0,-7-5 0 0 0,-7-2 0 0 0,-6-2 0 0 0,-5 2 0 0 0,2 0 0 0 0,-1 1 0 0 0,0-2 0 0 0,-1-1 0 0 0,-1-2 0 0 0,-10 0 0 0 0,-12-1 0 0 0,-16-4 0 0 0,-11-3 0 0 0,-6-8 0 0 0,-7-6 0 0 0,-3 1 0 0 0,-2-7 0 0 0,-9-1 0 0 0,-9-6 0 0 0,-9-2 0 0 0,5-2 0 0 0,2-1 0 0 0,7 8 0 0 0,8 3 0 0 0,2 3 0 0 0,5 5 0 0 0,5 6 0 0 0,2 2 0 0 0,2 2 0 0 0,2-2 0 0 0,1 1 0 0 0,4-1 0 0 0,2 1 0 0 0,-1-2 0 0 0,-1 1 0 0 0,-1 3 0 0 0,3-3 0 0 0,1 2 0 0 0,-2 3 0 0 0,3-3 0 0 0,0 1 0 0 0,3-2 0 0 0,-1-1 0 0 0,7 4 0 0 0,9 1 0 0 0,13 4 0 0 0,9 1 0 0 0,9 1 0 0 0,7 1 0 0 0,2 5 0 0 0,3 1 0 0 0,-2 0 0 0 0,1-1 0 0 0,-2-2 0 0 0,-5 5 0 0 0,-4-1 0 0 0,-2-1 0 0 0,-3-2 0 0 0,-5 4 0 0 0,-2-1 0 0 0,-1 0 0 0 0,2-3 0 0 0,1-1 0 0 0,6-1 0 0 0,2-1 0 0 0,0-1 0 0 0,0 0 0 0 0,-1 0 0 0 0,-1-1 0 0 0,-1 1 0 0 0,0 0 0 0 0,3 0 0 0 0,2 0 0 0 0,-1-1 0 0 0,-2 6 0 0 0,0 2 0 0 0,-2-2 0 0 0,0 0 0 0 0,-1-2 0 0 0,0-1 0 0 0,0-1 0 0 0,-1-1 0 0 0,5 0 0 0 0,1 0 0 0 0,0 0 0 0 0,-1 0 0 0 0,-1 0 0 0 0,3-1 0 0 0,1 1 0 0 0,-1 0 0 0 0,7 0 0 0 0,1 0 0 0 0,-2 0 0 0 0,2 0 0 0 0,3 0 0 0 0,2 0 0 0 0,3 0 0 0 0,-3 0 0 0 0,-5 0 0 0 0,1 0 0 0 0,-4 0 0 0 0,-2 0 0 0 0,-4 0 0 0 0,2 0 0 0 0,-1 0 0 0 0,-1 0 0 0 0,4 0 0 0 0,3 0 0 0 0,5 0 0 0 0,-1 0 0 0 0,-4 0 0 0 0,2 0 0 0 0,-2 0 0 0 0,1 0 0 0 0,-2 0 0 0 0,-2 0 0 0 0,1 0 0 0 0,2 0 0 0 0,5 0 0 0 0,0 0 0 0 0,0 0 0 0 0,-2 0 0 0 0,0 0 0 0 0,-3 0 0 0 0,-2 0 0 0 0,-4 0 0 0 0,-2 0 0 0 0,2 0 0 0 0,0 0 0 0 0,-1 0 0 0 0,-2 0 0 0 0,0 0 0 0 0,-3 0 0 0 0,0 0 0 0 0,0 0 0 0 0,4 0 0 0 0,6 0 0 0 0,5 0 0 0 0,1 0 0 0 0,-4 0 0 0 0,-3 0 0 0 0,1 0 0 0 0,-1 0 0 0 0,-2 5 0 0 0,7 1 0 0 0,0-1 0 0 0,2 0 0 0 0,-1-2 0 0 0,-8 3 0 0 0,-10 5 0 0 0,-8 7 0 0 0,-16 2 0 0 0,-11 3 0 0 0,-5 3 0 0 0,1 1 0 0 0,-1-4 0 0 0,-2-6 0 0 0,2-2 0 0 0,4 2 0 0 0,-1-3 0 0 0,0 2 0 0 0,-4 1 0 0 0,1 4 0 0 0,0-3 0 0 0,2 0 0 0 0,0-2 0 0 0,-3-1 0 0 0,-2-2 0 0 0,-2 1 0 0 0,3 4 0 0 0,-1-3 0 0 0,0 1 0 0 0,-1-2 0 0 0,-2 1 0 0 0,-5-2 0 0 0,1 1 0 0 0,2-2 0 0 0,0-3 0 0 0,0-2 0 0 0,0-3 0 0 0,5 2 0 0 0,0 1 0 0 0,0-2 0 0 0,-1-1 0 0 0,-1-2 0 0 0,-2 0 0 0 0,0-1 0 0 0,-2-1 0 0 0,0 0 0 0 0,0-1 0 0 0,0 1 0 0 0,-4 0 0 0 0,2-5 0 0 0,3-1 0 0 0,1 1 0 0 0,-1 0 0 0 0,1 2 0 0 0,3-4 0 0 0,2 0 0 0 0,-1 1 0 0 0,-6 1 0 0 0,-2 2 0 0 0,-6 1 0 0 0,-1-3 0 0 0,2-1 0 0 0,-4 1 0 0 0,1 1 0 0 0,2 1 0 0 0,2 1 0 0 0,3-3 0 0 0,1-2 0 0 0,2 1 0 0 0,-3 2 0 0 0,-3 1 0 0 0,1 1 0 0 0,1 1 0 0 0,11 1 0 0 0,16 4 0 0 0,18 3 0 0 0,11 4 0 0 0,5-1 0 0 0,2-1 0 0 0,-1-2 0 0 0,-1-3 0 0 0,-1-1 0 0 0,-2-7 0 0 0,3-1 0 0 0,2-6 0 0 0,-2-4 0 0 0,-1-1 0 0 0,-6-1 0 0 0,-3 3 0 0 0,0 2 0 0 0,-4-1 0 0 0,0 3 0 0 0,-3-2 0 0 0,0 1 0 0 0,2 2 0 0 0,3-2 0 0 0,3-3 0 0 0,1 1 0 0 0,7-2 0 0 0,1-4 0 0 0,0 3 0 0 0,0-1 0 0 0,-2 3 0 0 0,-5-2 0 0 0,-2 3 0 0 0,-2 3 0 0 0,2 4 0 0 0,0 2 0 0 0,6 2 0 0 0,3 2 0 0 0,-6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18:35:16.952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29236 10689 16383 0 0,'0'5'0'0'0,"0"4"0"0"0,5 2 0 0 0,5-1 0 0 0,6-3 0 0 0,4-2 0 0 0,8-2 0 0 0,3-1 0 0 0,1-2 0 0 0,0 0 0 0 0,-2-1 0 0 0,-1 1 0 0 0,3-1 0 0 0,0 1 0 0 0,1 0 0 0 0,-3 0 0 0 0,-1 0 0 0 0,-2 0 0 0 0,0 0 0 0 0,-1 0 0 0 0,0 0 0 0 0,-1 0 0 0 0,5 0 0 0 0,1 0 0 0 0,-4 0-16383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2T22:35:57.2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16933 17903 16383 0 0,'9'-8'0'0'0,"12"-4"0"0"0,7 2 0 0 0,8-3 0 0 0,2 1 0 0 0,-10 3 0 0 0,-14 2 0 0 0,-14 3 0 0 0,-12 2 0 0 0,6 1 0 0 0,17 1 0 0 0,20 1 0 0 0,27-1 0 0 0,23 1 0 0 0,14-1 0 0 0,10 1 0 0 0,9-1 0 0 0,3-4 0 0 0,0-1 0 0 0,-6-6 0 0 0,-8 2 0 0 0,-14 0 0 0 0,-8 2 0 0 0,-8 3 0 0 0,-8-2 0 0 0,-7-1 0 0 0,-7 1 0 0 0,-9 2 0 0 0,-7 2 0 0 0,-4 0 0 0 0,-4 1 0 0 0,3 1 0 0 0,1 0 0 0 0,-1 1 0 0 0,4-6 0 0 0,1 0 0 0 0,-1-1 0 0 0,-3 3 0 0 0,-1 0 0 0 0,3 1 0 0 0,1 0 0 0 0,-11 2 0 0 0,-13 0 0 0 0,-13 5 0 0 0,-10 0 0 0 0,-8 5 0 0 0,-5 5 0 0 0,-2 0 0 0 0,4 1 0 0 0,1-2 0 0 0,0-3 0 0 0,-1-4 0 0 0,4 2 0 0 0,1-2 0 0 0,-1-1 0 0 0,-1-1 0 0 0,-2-3 0 0 0,3 4 0 0 0,0 0 0 0 0,0-1 0 0 0,-2 4 0 0 0,-2-1 0 0 0,4 4 0 0 0,0-2 0 0 0,0-1 0 0 0,-2-3 0 0 0,-2-2 0 0 0,9-2 0 0 0,33-1 0 0 0,36-1 0 0 0,27 0 0 0 0,13-1 0 0 0,-1 1 0 0 0,-6-1 0 0 0,-14 1 0 0 0,-15 0 0 0 0,-13 0 0 0 0,-9 0 0 0 0,-7 0 0 0 0,-3 0 0 0 0,-16 0 0 0 0,-13 4 0 0 0,-11 2 0 0 0,-8-1 0 0 0,-4 4 0 0 0,-3 0 0 0 0,0-2 0 0 0,-5-1 0 0 0,4 2 0 0 0,2-1 0 0 0,1 0 0 0 0,2-3 0 0 0,-1-1 0 0 0,1-1 0 0 0,3 2 0 0 0,7 2-16383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8.jpeg"/><Relationship Id="rId7" Type="http://schemas.openxmlformats.org/officeDocument/2006/relationships/image" Target="../media/image70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31" y="1564849"/>
            <a:ext cx="6716882" cy="3271102"/>
          </a:xfrm>
        </p:spPr>
        <p:txBody>
          <a:bodyPr lIns="91440" tIns="45720" rIns="91440" bIns="45720" anchor="b"/>
          <a:lstStyle/>
          <a:p>
            <a:r>
              <a:rPr lang="en-US" sz="4400" b="1"/>
              <a:t>Impact</a:t>
            </a:r>
            <a:r>
              <a:rPr lang="en-US" sz="4400" b="1">
                <a:solidFill>
                  <a:srgbClr val="0BE1FF"/>
                </a:solidFill>
                <a:latin typeface="Century Gothic Bold"/>
                <a:ea typeface="+mn-ea"/>
                <a:cs typeface="+mn-cs"/>
              </a:rPr>
              <a:t> of</a:t>
            </a:r>
            <a:r>
              <a:rPr lang="en-US" sz="4400" b="1"/>
              <a:t> various factors on car </a:t>
            </a:r>
            <a:r>
              <a:rPr lang="en-US" sz="4400" b="1">
                <a:solidFill>
                  <a:srgbClr val="0BE1FF"/>
                </a:solidFill>
              </a:rPr>
              <a:t>manufacturers</a:t>
            </a:r>
            <a:r>
              <a:rPr lang="en-US" sz="4400" b="1"/>
              <a:t> stock price </a:t>
            </a:r>
            <a:br>
              <a:rPr lang="en-US" sz="4400" b="1"/>
            </a:br>
            <a:r>
              <a:rPr lang="en-US" sz="4400" b="1"/>
              <a:t>&amp; </a:t>
            </a:r>
            <a:br>
              <a:rPr lang="en-US" sz="4400" b="1"/>
            </a:br>
            <a:r>
              <a:rPr lang="en-US" sz="4400" b="1"/>
              <a:t>car sales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61A03-CF9E-45F0-A99F-DA305000A859}"/>
              </a:ext>
            </a:extLst>
          </p:cNvPr>
          <p:cNvSpPr txBox="1"/>
          <p:nvPr/>
        </p:nvSpPr>
        <p:spPr>
          <a:xfrm>
            <a:off x="4724400" y="320040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571E1-97A9-4F4D-B830-A39197E31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2428" y="3199440"/>
            <a:ext cx="545911" cy="580029"/>
          </a:xfrm>
        </p:spPr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94EA56-613B-48D6-AE29-A9C65EC5C9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31, 2021</a:t>
            </a:r>
          </a:p>
          <a:p>
            <a:pPr>
              <a:defRPr/>
            </a:pPr>
            <a:endParaRPr lang="en-US" cap="al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A73663-DAB1-445D-A4FF-69A5E2A77A61}"/>
              </a:ext>
            </a:extLst>
          </p:cNvPr>
          <p:cNvSpPr txBox="1">
            <a:spLocks/>
          </p:cNvSpPr>
          <p:nvPr/>
        </p:nvSpPr>
        <p:spPr>
          <a:xfrm>
            <a:off x="1287629" y="2803002"/>
            <a:ext cx="9615486" cy="37057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b="1">
              <a:solidFill>
                <a:srgbClr val="FFFFFF"/>
              </a:solidFill>
              <a:ea typeface="+mn-lt"/>
              <a:cs typeface="+mn-lt"/>
            </a:endParaRPr>
          </a:p>
          <a:p>
            <a:pPr algn="l">
              <a:lnSpc>
                <a:spcPct val="100000"/>
              </a:lnSpc>
            </a:pPr>
            <a:endParaRPr lang="en-US" sz="1400" b="1">
              <a:ea typeface="+mn-lt"/>
              <a:cs typeface="+mn-lt"/>
            </a:endParaRPr>
          </a:p>
          <a:p>
            <a:r>
              <a:rPr lang="en-US">
                <a:latin typeface="Consolas"/>
              </a:rPr>
              <a:t>RESULT: THE R VALUE is: 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0.877</a:t>
            </a:r>
            <a:r>
              <a:rPr lang="en-US">
                <a:latin typeface="Consolas"/>
              </a:rPr>
              <a:t> &gt; 0.7</a:t>
            </a:r>
          </a:p>
          <a:p>
            <a:endParaRPr lang="en-US"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2400">
                <a:latin typeface="Consolas"/>
              </a:rPr>
              <a:t>BASED ON THE R VALUE CALCULATED, OUR DATA INDICATES THAT THERE'S A POSITIVE,  LINEAR RELATIONSHIP OF </a:t>
            </a:r>
            <a:r>
              <a:rPr lang="en-US" sz="2400" b="1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</a:rPr>
              <a:t>STRONG </a:t>
            </a:r>
            <a:r>
              <a:rPr lang="en-US" sz="2400">
                <a:latin typeface="Consolas"/>
              </a:rPr>
              <a:t>STRENGTH BETWEEN CHIP STOCKS AND CAR STOCKS</a:t>
            </a:r>
            <a:endParaRPr lang="en-US">
              <a:latin typeface="Daytona Pro Light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16976B2-946E-43C7-AB3B-9FD8C1570474}"/>
              </a:ext>
            </a:extLst>
          </p:cNvPr>
          <p:cNvSpPr txBox="1">
            <a:spLocks/>
          </p:cNvSpPr>
          <p:nvPr/>
        </p:nvSpPr>
        <p:spPr>
          <a:xfrm rot="5400000">
            <a:off x="10449125" y="1554538"/>
            <a:ext cx="277049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4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  <a:p>
            <a:endParaRPr lang="en-US"/>
          </a:p>
        </p:txBody>
      </p:sp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3D3D6B8-25B0-48F9-AC0B-BF1B8685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0" y="1717712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2BED15-025E-4475-BCC5-DF105ED62C88}"/>
              </a:ext>
            </a:extLst>
          </p:cNvPr>
          <p:cNvSpPr txBox="1"/>
          <p:nvPr/>
        </p:nvSpPr>
        <p:spPr>
          <a:xfrm>
            <a:off x="3784572" y="1941982"/>
            <a:ext cx="576965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cap="all" spc="40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8024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57B38-AA1A-4F82-AAD9-57C48DC15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Project 1-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492E1-3ABD-4F11-941B-96818A94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60AF0E-E987-4691-BEE5-A566332AB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6B604A-878A-4938-90A4-0E116FE5E9D6}"/>
              </a:ext>
            </a:extLst>
          </p:cNvPr>
          <p:cNvSpPr txBox="1">
            <a:spLocks/>
          </p:cNvSpPr>
          <p:nvPr/>
        </p:nvSpPr>
        <p:spPr>
          <a:xfrm>
            <a:off x="2628342" y="371391"/>
            <a:ext cx="8208453" cy="21061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LETS SEE HOW</a:t>
            </a:r>
            <a:br>
              <a:rPr lang="en-US" sz="3200"/>
            </a:br>
            <a:r>
              <a:rPr lang="en-US" sz="3200">
                <a:solidFill>
                  <a:srgbClr val="0BE1FF"/>
                </a:solidFill>
              </a:rPr>
              <a:t> </a:t>
            </a:r>
            <a:r>
              <a:rPr lang="en-US" sz="3200" u="sng" err="1">
                <a:solidFill>
                  <a:srgbClr val="FF0000"/>
                </a:solidFill>
              </a:rPr>
              <a:t>uNEMPLOYMENT</a:t>
            </a:r>
            <a:br>
              <a:rPr lang="en-US" sz="3200" u="sng"/>
            </a:br>
            <a:r>
              <a:rPr lang="en-US" sz="3200"/>
              <a:t>affects CAR STOCKS AND CAR SALES</a:t>
            </a:r>
          </a:p>
        </p:txBody>
      </p:sp>
      <p:pic>
        <p:nvPicPr>
          <p:cNvPr id="17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F9045E9-811C-432D-A62A-CB0E27D0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187" y="2477330"/>
            <a:ext cx="6153613" cy="396547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770F6407-5472-4782-AD71-F4BACAD6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448405"/>
            <a:ext cx="1209675" cy="808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7" descr="A picture containing text, car, transport, parked&#10;&#10;Description automatically generated">
            <a:extLst>
              <a:ext uri="{FF2B5EF4-FFF2-40B4-BE49-F238E27FC236}">
                <a16:creationId xmlns:a16="http://schemas.microsoft.com/office/drawing/2014/main" id="{130F889B-2EA8-40FD-BB3D-2D0969C1B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6" r="46758" b="-1515"/>
          <a:stretch/>
        </p:blipFill>
        <p:spPr>
          <a:xfrm>
            <a:off x="3152775" y="412524"/>
            <a:ext cx="1098658" cy="869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280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62" y="2106332"/>
            <a:ext cx="4861931" cy="3379457"/>
          </a:xfrm>
          <a:prstGeom prst="rect">
            <a:avLst/>
          </a:prstGeom>
        </p:spPr>
      </p:pic>
      <p:pic>
        <p:nvPicPr>
          <p:cNvPr id="28" name="Picture 28" descr="Chart&#10;&#10;Description automatically generated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8" y="2105457"/>
            <a:ext cx="5623930" cy="3381210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48" y="909089"/>
            <a:ext cx="10127085" cy="885903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UNEMPLOYMENT IMPACT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23034" y="1444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87EA1FC-FD6A-454C-AEDD-B494417B0F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10" r="-339" b="21003"/>
          <a:stretch/>
        </p:blipFill>
        <p:spPr>
          <a:xfrm>
            <a:off x="10216375" y="767501"/>
            <a:ext cx="1042647" cy="816533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7037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D73B-34C2-4E3F-BB6C-BBE41323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632" y="751114"/>
            <a:ext cx="9506100" cy="969537"/>
          </a:xfrm>
        </p:spPr>
        <p:txBody>
          <a:bodyPr lIns="91440" tIns="45720" rIns="91440" bIns="45720" anchor="t"/>
          <a:lstStyle/>
          <a:p>
            <a:pPr algn="ctr"/>
            <a:r>
              <a:rPr lang="en-US"/>
              <a:t>Unemployment on car stocks and car sales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54CBC-42E8-413C-BFB1-D5CD1B039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B22B92-C16B-4820-A2C4-E2DFF36659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July 31, 2021</a:t>
            </a:r>
          </a:p>
          <a:p>
            <a:pPr>
              <a:defRPr/>
            </a:pPr>
            <a:endParaRPr lang="en-US" cap="all"/>
          </a:p>
        </p:txBody>
      </p:sp>
      <p:pic>
        <p:nvPicPr>
          <p:cNvPr id="21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7CE04C06-F727-482C-93EF-E5183426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4" y="2100002"/>
            <a:ext cx="5419492" cy="3252728"/>
          </a:xfrm>
          <a:prstGeom prst="rect">
            <a:avLst/>
          </a:prstGeom>
        </p:spPr>
      </p:pic>
      <p:pic>
        <p:nvPicPr>
          <p:cNvPr id="23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5C82070E-2A27-4F58-84FF-9ABCA086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83" y="2096143"/>
            <a:ext cx="4806174" cy="32604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1CAF3C-378D-492C-BC04-15C892DEC9FF}"/>
              </a:ext>
            </a:extLst>
          </p:cNvPr>
          <p:cNvSpPr txBox="1"/>
          <p:nvPr/>
        </p:nvSpPr>
        <p:spPr>
          <a:xfrm rot="5400000">
            <a:off x="10589171" y="19114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4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608799-4498-4403-AD99-51677DB67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12" y="601091"/>
            <a:ext cx="1305623" cy="865902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9767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643DB-56A2-4E47-BB6B-5BD390A6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897" y="2018773"/>
            <a:ext cx="8797741" cy="580029"/>
          </a:xfrm>
        </p:spPr>
        <p:txBody>
          <a:bodyPr lIns="91440" tIns="45720" rIns="91440" bIns="45720" anchor="t"/>
          <a:lstStyle/>
          <a:p>
            <a:pPr algn="ctr"/>
            <a:r>
              <a:rPr lang="en-US" sz="4800">
                <a:solidFill>
                  <a:schemeClr val="accent6"/>
                </a:solidFill>
              </a:rPr>
              <a:t>Conclusion</a:t>
            </a:r>
            <a:br>
              <a:rPr lang="en-US" sz="4800">
                <a:solidFill>
                  <a:schemeClr val="accent6"/>
                </a:solidFill>
              </a:rPr>
            </a:br>
            <a:br>
              <a:rPr lang="en-US" sz="4800"/>
            </a:br>
            <a:endParaRPr lang="en-US" sz="4800"/>
          </a:p>
          <a:p>
            <a:pPr algn="ctr"/>
            <a:br>
              <a:rPr lang="en-US" sz="4800">
                <a:solidFill>
                  <a:schemeClr val="accent6"/>
                </a:solidFill>
                <a:ea typeface="+mj-lt"/>
                <a:cs typeface="+mj-lt"/>
              </a:rPr>
            </a:br>
            <a:endParaRPr lang="en-US" sz="4800">
              <a:ea typeface="+mj-lt"/>
              <a:cs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3B88E-E1DB-4C27-AB5A-CD7881E04AB5}"/>
              </a:ext>
            </a:extLst>
          </p:cNvPr>
          <p:cNvSpPr txBox="1"/>
          <p:nvPr/>
        </p:nvSpPr>
        <p:spPr>
          <a:xfrm>
            <a:off x="1081669" y="2559204"/>
            <a:ext cx="10549052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ctr"/>
            <a:br>
              <a:rPr lang="en-US"/>
            </a:br>
            <a:r>
              <a:rPr lang="en-US" sz="3200" cap="all" spc="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Unemployment</a:t>
            </a:r>
            <a:r>
              <a:rPr lang="en-US" sz="3200" cap="all" spc="400">
                <a:solidFill>
                  <a:schemeClr val="bg1"/>
                </a:solidFill>
                <a:latin typeface="Century Gothic Bold"/>
              </a:rPr>
              <a:t> does not affect car stocks or car sales </a:t>
            </a:r>
            <a:r>
              <a:rPr lang="en-US" sz="3200"/>
              <a:t> </a:t>
            </a:r>
          </a:p>
          <a:p>
            <a:endParaRPr lang="en-US" sz="3200"/>
          </a:p>
          <a:p>
            <a:endParaRPr lang="en-US" sz="3200"/>
          </a:p>
          <a:p>
            <a:br>
              <a:rPr lang="en-US"/>
            </a:br>
            <a:endParaRPr lang="en-US" sz="3200"/>
          </a:p>
          <a:p>
            <a:endParaRPr lang="en-US"/>
          </a:p>
        </p:txBody>
      </p:sp>
      <p:pic>
        <p:nvPicPr>
          <p:cNvPr id="10" name="Picture 10" descr="A picture containing furniture, table, seat&#10;&#10;Description automatically generated">
            <a:extLst>
              <a:ext uri="{FF2B5EF4-FFF2-40B4-BE49-F238E27FC236}">
                <a16:creationId xmlns:a16="http://schemas.microsoft.com/office/drawing/2014/main" id="{AA549630-EC88-4E16-9826-D2C364AC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611063"/>
            <a:ext cx="2269273" cy="1845457"/>
          </a:xfrm>
          <a:prstGeom prst="rect">
            <a:avLst/>
          </a:prstGeom>
        </p:spPr>
      </p:pic>
      <p:pic>
        <p:nvPicPr>
          <p:cNvPr id="2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7DD6771-4BF8-4FA3-A99B-9EA3A9E1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54" y="1827831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805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57B38-AA1A-4F82-AAD9-57C48DC15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Project 1- group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492E1-3ABD-4F11-941B-96818A94F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60AF0E-E987-4691-BEE5-A566332AB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D6B604A-878A-4938-90A4-0E116FE5E9D6}"/>
              </a:ext>
            </a:extLst>
          </p:cNvPr>
          <p:cNvSpPr txBox="1">
            <a:spLocks/>
          </p:cNvSpPr>
          <p:nvPr/>
        </p:nvSpPr>
        <p:spPr>
          <a:xfrm>
            <a:off x="2631517" y="611707"/>
            <a:ext cx="8208453" cy="21061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LET'S SEE HOW</a:t>
            </a:r>
            <a:br>
              <a:rPr lang="en-US" sz="3200"/>
            </a:br>
            <a:r>
              <a:rPr lang="en-US" sz="3200">
                <a:solidFill>
                  <a:srgbClr val="0BE1FF"/>
                </a:solidFill>
              </a:rPr>
              <a:t> </a:t>
            </a:r>
            <a:r>
              <a:rPr lang="en-US" sz="3200" u="sng">
                <a:solidFill>
                  <a:srgbClr val="FF0000"/>
                </a:solidFill>
              </a:rPr>
              <a:t>Commidity prices</a:t>
            </a:r>
            <a:br>
              <a:rPr lang="en-US" sz="3200" u="sng"/>
            </a:br>
            <a:r>
              <a:rPr lang="en-US" sz="3200"/>
              <a:t>affects CAR STOCKS AND CAR SALES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C3072-2976-4EEA-A14F-F672DAF0772D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1DC85FC-CF9B-4F4A-AF9F-97829D8F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19" y="2934421"/>
            <a:ext cx="4815468" cy="3530707"/>
          </a:xfrm>
          <a:prstGeom prst="rect">
            <a:avLst/>
          </a:prstGeom>
        </p:spPr>
      </p:pic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EC224084-0269-4FE2-B5AF-147D56EE7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"/>
          <a:stretch/>
        </p:blipFill>
        <p:spPr>
          <a:xfrm>
            <a:off x="2103863" y="512697"/>
            <a:ext cx="1888079" cy="904697"/>
          </a:xfrm>
          <a:prstGeom prst="ellipse">
            <a:avLst/>
          </a:prstGeom>
          <a:ln w="63500" cap="rnd">
            <a:solidFill>
              <a:srgbClr val="EB6015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9848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482" y="2145369"/>
            <a:ext cx="4775142" cy="3357142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97" y="2145368"/>
            <a:ext cx="4632618" cy="3357143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2" y="379405"/>
            <a:ext cx="8928329" cy="913781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Impact of commodity on </a:t>
            </a:r>
            <a:br>
              <a:rPr lang="en-US" sz="3200"/>
            </a:br>
            <a:r>
              <a:rPr lang="en-US" sz="3200"/>
              <a:t>car sales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23034" y="1444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33F61F0-72A6-4573-AC0C-DDCB249A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90" y="380629"/>
            <a:ext cx="1758175" cy="911426"/>
          </a:xfrm>
          <a:prstGeom prst="ellips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319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A099C46-06F3-4992-8154-F30DF07F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C3609C9-C2F0-414C-80AB-7944C6A844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D20261C9-C26D-442B-B159-433C1CCE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969" y="2103079"/>
            <a:ext cx="4757718" cy="3367382"/>
          </a:xfrm>
          <a:prstGeom prst="rect">
            <a:avLst/>
          </a:prstGeom>
        </p:spPr>
      </p:pic>
      <p:pic>
        <p:nvPicPr>
          <p:cNvPr id="28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D244B2BE-2B24-4112-9231-259D4323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5" y="2103078"/>
            <a:ext cx="5840665" cy="3367382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7B843796-D143-4F2B-B953-ED0B0BD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852" y="425870"/>
            <a:ext cx="9346500" cy="978829"/>
          </a:xfrm>
        </p:spPr>
        <p:txBody>
          <a:bodyPr lIns="91440" tIns="45720" rIns="91440" bIns="45720" anchor="t"/>
          <a:lstStyle/>
          <a:p>
            <a:pPr algn="ctr"/>
            <a:r>
              <a:rPr lang="en-US" sz="3200"/>
              <a:t>Impact of commodity on </a:t>
            </a:r>
            <a:br>
              <a:rPr lang="en-US" sz="3200"/>
            </a:br>
            <a:r>
              <a:rPr lang="en-US" sz="3200"/>
              <a:t>car Stocks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F9BA0-B98E-4E2C-97B4-8BF8E4C5DE07}"/>
              </a:ext>
            </a:extLst>
          </p:cNvPr>
          <p:cNvSpPr txBox="1"/>
          <p:nvPr/>
        </p:nvSpPr>
        <p:spPr>
          <a:xfrm rot="5400000">
            <a:off x="10570800" y="1491849"/>
            <a:ext cx="2647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PROJECT 1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–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GROUP</a:t>
            </a:r>
            <a:r>
              <a:rPr lang="en-US" cap="all">
                <a:solidFill>
                  <a:srgbClr val="FFFFFF"/>
                </a:solidFill>
                <a:latin typeface="Century Gothic Bold"/>
              </a:rPr>
              <a:t> </a:t>
            </a:r>
            <a:r>
              <a:rPr lang="en-US" sz="900" cap="all" spc="400">
                <a:solidFill>
                  <a:schemeClr val="bg1"/>
                </a:solidFill>
                <a:latin typeface="+mj-lt"/>
                <a:ea typeface="+mj-lt"/>
                <a:cs typeface="+mj-lt"/>
              </a:rPr>
              <a:t>4​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635FE2-B444-4898-B4E7-25033DFFEF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94" b="17182"/>
          <a:stretch/>
        </p:blipFill>
        <p:spPr>
          <a:xfrm>
            <a:off x="784302" y="351432"/>
            <a:ext cx="1395771" cy="980133"/>
          </a:xfrm>
          <a:prstGeom prst="ellipse">
            <a:avLst/>
          </a:prstGeom>
          <a:ln w="190500" cap="rnd">
            <a:solidFill>
              <a:srgbClr val="3C6CB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9470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643DB-56A2-4E47-BB6B-5BD390A6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263" y="1739991"/>
            <a:ext cx="8797741" cy="580029"/>
          </a:xfrm>
        </p:spPr>
        <p:txBody>
          <a:bodyPr lIns="91440" tIns="45720" rIns="91440" bIns="45720" anchor="t"/>
          <a:lstStyle/>
          <a:p>
            <a:pPr algn="ctr"/>
            <a:r>
              <a:rPr lang="en-US" sz="4800">
                <a:solidFill>
                  <a:schemeClr val="accent6"/>
                </a:solidFill>
              </a:rPr>
              <a:t>Conclusion</a:t>
            </a:r>
            <a:br>
              <a:rPr lang="en-US" sz="4800">
                <a:solidFill>
                  <a:schemeClr val="accent6"/>
                </a:solidFill>
              </a:rPr>
            </a:br>
            <a:br>
              <a:rPr lang="en-US" sz="4800"/>
            </a:br>
            <a:endParaRPr lang="en-US" sz="4800"/>
          </a:p>
          <a:p>
            <a:pPr algn="ctr"/>
            <a:br>
              <a:rPr lang="en-US" sz="4800">
                <a:solidFill>
                  <a:schemeClr val="accent6"/>
                </a:solidFill>
                <a:ea typeface="+mj-lt"/>
                <a:cs typeface="+mj-lt"/>
              </a:rPr>
            </a:br>
            <a:endParaRPr lang="en-US" sz="4800">
              <a:ea typeface="+mj-lt"/>
              <a:cs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3B88E-E1DB-4C27-AB5A-CD7881E04AB5}"/>
              </a:ext>
            </a:extLst>
          </p:cNvPr>
          <p:cNvSpPr txBox="1"/>
          <p:nvPr/>
        </p:nvSpPr>
        <p:spPr>
          <a:xfrm>
            <a:off x="812181" y="2029521"/>
            <a:ext cx="10549052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ctr"/>
            <a:br>
              <a:rPr lang="en-US"/>
            </a:br>
            <a:endParaRPr lang="en-US"/>
          </a:p>
          <a:p>
            <a:pPr algn="ctr"/>
            <a:r>
              <a:rPr lang="en-US" sz="3200" cap="all" spc="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Commodities do</a:t>
            </a:r>
            <a:r>
              <a:rPr lang="en-US" sz="3200" cap="all" spc="400">
                <a:solidFill>
                  <a:schemeClr val="bg1"/>
                </a:solidFill>
                <a:latin typeface="Century Gothic Bold"/>
              </a:rPr>
              <a:t> have a weak correlation to car sales but also has a stronger correlation to auto stocks </a:t>
            </a:r>
            <a:r>
              <a:rPr lang="en-US" sz="3200"/>
              <a:t> </a:t>
            </a:r>
            <a:endParaRPr lang="en-US"/>
          </a:p>
          <a:p>
            <a:endParaRPr lang="en-US" sz="3200"/>
          </a:p>
          <a:p>
            <a:endParaRPr lang="en-US" sz="3200"/>
          </a:p>
          <a:p>
            <a:br>
              <a:rPr lang="en-US"/>
            </a:br>
            <a:endParaRPr lang="en-US" sz="3200"/>
          </a:p>
          <a:p>
            <a:endParaRPr lang="en-US"/>
          </a:p>
        </p:txBody>
      </p:sp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57305DD7-0073-4C8A-A6BB-C943BB60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46" y="5192341"/>
            <a:ext cx="1124183" cy="1399136"/>
          </a:xfrm>
          <a:prstGeom prst="rect">
            <a:avLst/>
          </a:prstGeom>
        </p:spPr>
      </p:pic>
      <p:pic>
        <p:nvPicPr>
          <p:cNvPr id="7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5B15163-6F05-4714-8D28-D542029AB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656" y="1455719"/>
            <a:ext cx="1138945" cy="11476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722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rrow&#10;&#10;Description automatically generated">
            <a:extLst>
              <a:ext uri="{FF2B5EF4-FFF2-40B4-BE49-F238E27FC236}">
                <a16:creationId xmlns:a16="http://schemas.microsoft.com/office/drawing/2014/main" id="{79EDA59C-23DC-465A-8CAD-FF231F7D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30" y="3335635"/>
            <a:ext cx="4992029" cy="2841479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A4E9AB0-1E6B-4700-95F0-345ECFF7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0" y="462776"/>
            <a:ext cx="2607526" cy="2499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92BA08-71DF-4BF5-A3FC-237B9F6157CA}"/>
                  </a:ext>
                </a:extLst>
              </p14:cNvPr>
              <p14:cNvContentPartPr/>
              <p14:nvPr/>
            </p14:nvContentPartPr>
            <p14:xfrm>
              <a:off x="5549852" y="5938024"/>
              <a:ext cx="1257300" cy="15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92BA08-71DF-4BF5-A3FC-237B9F6157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7023" y="5873759"/>
                <a:ext cx="1382599" cy="280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7259BE-1CFC-42C2-ACE4-9C4CE17608F3}"/>
                  </a:ext>
                </a:extLst>
              </p14:cNvPr>
              <p14:cNvContentPartPr/>
              <p14:nvPr/>
            </p14:nvContentPartPr>
            <p14:xfrm>
              <a:off x="5622072" y="5862893"/>
              <a:ext cx="1285875" cy="2381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7259BE-1CFC-42C2-ACE4-9C4CE17608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320" y="5798782"/>
                <a:ext cx="1411020" cy="365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8C0A14-CD06-4ADA-B890-2ED16ACA8476}"/>
                  </a:ext>
                </a:extLst>
              </p14:cNvPr>
              <p14:cNvContentPartPr/>
              <p14:nvPr/>
            </p14:nvContentPartPr>
            <p14:xfrm>
              <a:off x="10147609" y="3410414"/>
              <a:ext cx="219075" cy="1905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8C0A14-CD06-4ADA-B890-2ED16ACA84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4553" y="3349800"/>
                <a:ext cx="344827" cy="139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BDEBB9-88B3-417A-A729-EB68E9056172}"/>
                  </a:ext>
                </a:extLst>
              </p14:cNvPr>
              <p14:cNvContentPartPr/>
              <p14:nvPr/>
            </p14:nvContentPartPr>
            <p14:xfrm>
              <a:off x="6010274" y="5943199"/>
              <a:ext cx="790575" cy="10477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BDEBB9-88B3-417A-A729-EB68E90561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2265" y="5926023"/>
                <a:ext cx="826232" cy="138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5127" y="3428542"/>
            <a:ext cx="5309918" cy="2872039"/>
          </a:xfrm>
        </p:spPr>
        <p:txBody>
          <a:bodyPr lIns="91440" tIns="45720" rIns="91440" bIns="45720" anchor="t"/>
          <a:lstStyle/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C000"/>
                </a:solidFill>
                <a:latin typeface="Daytona Pro Light"/>
                <a:ea typeface="+mj-ea"/>
                <a:cs typeface="+mj-cs"/>
              </a:rPr>
              <a:t>Chithra Priya Janardhana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00B0F0"/>
                </a:solidFill>
                <a:latin typeface="Daytona Pro Light"/>
                <a:ea typeface="+mj-ea"/>
                <a:cs typeface="+mj-cs"/>
              </a:rPr>
              <a:t>Marta Woodkowski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00B050"/>
                </a:solidFill>
                <a:latin typeface="Daytona Pro Light"/>
                <a:ea typeface="+mj-ea"/>
                <a:cs typeface="+mj-cs"/>
              </a:rPr>
              <a:t>Harold Bao Hung Tran</a:t>
            </a:r>
          </a:p>
          <a:p>
            <a:pPr marL="285750" indent="-285750">
              <a:buFontTx/>
              <a:buChar char="-"/>
            </a:pPr>
            <a:r>
              <a:rPr lang="en-US" sz="2400">
                <a:solidFill>
                  <a:srgbClr val="FF0000"/>
                </a:solidFill>
                <a:latin typeface="Daytona Pro Light"/>
                <a:ea typeface="+mj-ea"/>
                <a:cs typeface="+mj-cs"/>
              </a:rPr>
              <a:t>Michael Liu</a:t>
            </a:r>
          </a:p>
        </p:txBody>
      </p:sp>
      <p:pic>
        <p:nvPicPr>
          <p:cNvPr id="116" name="Picture Placeholder 115" descr="A group of people in a room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3622" y="1311806"/>
            <a:ext cx="3700271" cy="3714652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/>
              <a:t>Project 1 – Group 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ADCC9C-E26D-4B69-967C-7CC921CC2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64" y="3558535"/>
            <a:ext cx="2092469" cy="2094670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4D74E57D-13BD-4C0A-8026-55FE38AA5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" t="-1399" r="339" b="29371"/>
          <a:stretch/>
        </p:blipFill>
        <p:spPr>
          <a:xfrm>
            <a:off x="696023" y="1591860"/>
            <a:ext cx="4619106" cy="15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0D2F11-A719-4C55-B354-A745E9FE7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32270" y="1417247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</a:p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79D6EE-95FE-4F95-B558-7CB9B190B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8FDD81-5A86-4913-880B-F3B4ED244F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40B2195E-5E35-41A1-AD2B-D46F5976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224" y="1376732"/>
            <a:ext cx="7266833" cy="667498"/>
          </a:xfrm>
        </p:spPr>
        <p:txBody>
          <a:bodyPr lIns="91440" tIns="45720" rIns="91440" bIns="45720" anchor="t"/>
          <a:lstStyle/>
          <a:p>
            <a:r>
              <a:rPr lang="en-US" sz="3200"/>
              <a:t>categories of analysis</a:t>
            </a:r>
          </a:p>
        </p:txBody>
      </p:sp>
      <p:sp>
        <p:nvSpPr>
          <p:cNvPr id="16" name="Text Placeholder 40">
            <a:extLst>
              <a:ext uri="{FF2B5EF4-FFF2-40B4-BE49-F238E27FC236}">
                <a16:creationId xmlns:a16="http://schemas.microsoft.com/office/drawing/2014/main" id="{7D21277B-F8D0-4919-BEA2-945C530B5BEE}"/>
              </a:ext>
            </a:extLst>
          </p:cNvPr>
          <p:cNvSpPr txBox="1">
            <a:spLocks/>
          </p:cNvSpPr>
          <p:nvPr/>
        </p:nvSpPr>
        <p:spPr>
          <a:xfrm>
            <a:off x="467849" y="2170684"/>
            <a:ext cx="2212750" cy="3558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Inflation</a:t>
            </a:r>
            <a:endParaRPr lang="en-US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FD15725-E94C-4F79-8C0F-1B3847BC07BB}"/>
              </a:ext>
            </a:extLst>
          </p:cNvPr>
          <p:cNvSpPr txBox="1">
            <a:spLocks/>
          </p:cNvSpPr>
          <p:nvPr/>
        </p:nvSpPr>
        <p:spPr>
          <a:xfrm>
            <a:off x="3327518" y="2165671"/>
            <a:ext cx="2184237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Unemployment</a:t>
            </a:r>
            <a:endParaRPr lang="en-US"/>
          </a:p>
        </p:txBody>
      </p:sp>
      <p:pic>
        <p:nvPicPr>
          <p:cNvPr id="22" name="Picture 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E4F507D7-E5D5-4102-89EC-238E92B5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6" y="2588181"/>
            <a:ext cx="2128405" cy="1521476"/>
          </a:xfrm>
          <a:prstGeom prst="rect">
            <a:avLst/>
          </a:prstGeom>
        </p:spPr>
      </p:pic>
      <p:pic>
        <p:nvPicPr>
          <p:cNvPr id="24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CCBAA7A-B996-4BC6-8A3B-3EC7B97D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988" y="2587579"/>
            <a:ext cx="2293139" cy="1519375"/>
          </a:xfrm>
          <a:prstGeom prst="rect">
            <a:avLst/>
          </a:prstGeom>
        </p:spPr>
      </p:pic>
      <p:pic>
        <p:nvPicPr>
          <p:cNvPr id="26" name="Picture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591260E-6771-4D05-99B7-8276025E2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51" y="2602531"/>
            <a:ext cx="2263995" cy="1518973"/>
          </a:xfrm>
          <a:prstGeom prst="rect">
            <a:avLst/>
          </a:prstGeom>
        </p:spPr>
      </p:pic>
      <p:sp>
        <p:nvSpPr>
          <p:cNvPr id="28" name="Text Placeholder 44">
            <a:extLst>
              <a:ext uri="{FF2B5EF4-FFF2-40B4-BE49-F238E27FC236}">
                <a16:creationId xmlns:a16="http://schemas.microsoft.com/office/drawing/2014/main" id="{4144DC87-8B14-4734-9EE2-F9168FC49630}"/>
              </a:ext>
            </a:extLst>
          </p:cNvPr>
          <p:cNvSpPr txBox="1">
            <a:spLocks/>
          </p:cNvSpPr>
          <p:nvPr/>
        </p:nvSpPr>
        <p:spPr>
          <a:xfrm>
            <a:off x="8904043" y="2170684"/>
            <a:ext cx="2288145" cy="3478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spc="200">
                <a:solidFill>
                  <a:schemeClr val="accent6"/>
                </a:solidFill>
                <a:latin typeface="+mj-lt"/>
              </a:rPr>
              <a:t>Commodity</a:t>
            </a:r>
            <a:endParaRPr lang="en-US"/>
          </a:p>
        </p:txBody>
      </p:sp>
      <p:pic>
        <p:nvPicPr>
          <p:cNvPr id="3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EDF53629-B5D8-48BB-9CE5-4C37CEB50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35" y="2596339"/>
            <a:ext cx="2258292" cy="15539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6E88CE-36A2-480B-90B8-08EDC04B54AB}"/>
              </a:ext>
            </a:extLst>
          </p:cNvPr>
          <p:cNvSpPr txBox="1"/>
          <p:nvPr/>
        </p:nvSpPr>
        <p:spPr>
          <a:xfrm>
            <a:off x="6308766" y="21606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spc="200">
                <a:solidFill>
                  <a:schemeClr val="accent6"/>
                </a:solidFill>
                <a:latin typeface="+mj-lt"/>
              </a:rPr>
              <a:t>Chip</a:t>
            </a:r>
            <a:r>
              <a:rPr lang="en-US"/>
              <a:t> </a:t>
            </a:r>
            <a:r>
              <a:rPr lang="en-US" sz="1600" spc="200">
                <a:solidFill>
                  <a:schemeClr val="accent6"/>
                </a:solidFill>
                <a:latin typeface="+mj-lt"/>
              </a:rPr>
              <a:t>shortage</a:t>
            </a:r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C218DF49-7569-4C2D-B625-C81BBFDD48AE}"/>
              </a:ext>
            </a:extLst>
          </p:cNvPr>
          <p:cNvSpPr txBox="1">
            <a:spLocks/>
          </p:cNvSpPr>
          <p:nvPr/>
        </p:nvSpPr>
        <p:spPr>
          <a:xfrm>
            <a:off x="544046" y="4312961"/>
            <a:ext cx="2275843" cy="160453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Impact of Inflation in the US (based on CPI value) on car manufacturers stock price and nationwide car sales.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BE750-F766-4EBB-AF04-43B8EB94765C}"/>
              </a:ext>
            </a:extLst>
          </p:cNvPr>
          <p:cNvSpPr txBox="1"/>
          <p:nvPr/>
        </p:nvSpPr>
        <p:spPr>
          <a:xfrm>
            <a:off x="3203909" y="4312961"/>
            <a:ext cx="2442411" cy="1757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Impact of Unemployment in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the US  on car manufacturers stock price and nationwide car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chemeClr val="bg1"/>
                </a:solidFill>
              </a:rPr>
              <a:t>sales.</a:t>
            </a:r>
            <a:endParaRPr lang="en-US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/>
          </a:p>
        </p:txBody>
      </p:sp>
      <p:sp>
        <p:nvSpPr>
          <p:cNvPr id="38" name="Text Placeholder 57">
            <a:extLst>
              <a:ext uri="{FF2B5EF4-FFF2-40B4-BE49-F238E27FC236}">
                <a16:creationId xmlns:a16="http://schemas.microsoft.com/office/drawing/2014/main" id="{1093E63B-7657-454E-8A54-515769D427B3}"/>
              </a:ext>
            </a:extLst>
          </p:cNvPr>
          <p:cNvSpPr txBox="1">
            <a:spLocks/>
          </p:cNvSpPr>
          <p:nvPr/>
        </p:nvSpPr>
        <p:spPr>
          <a:xfrm>
            <a:off x="6092358" y="4312961"/>
            <a:ext cx="2272834" cy="13311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Correlation between stocks of semiconductor companies and car manufacturers. 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DC0C7-CCC3-4C1E-99B4-2CA3C4C230F8}"/>
              </a:ext>
            </a:extLst>
          </p:cNvPr>
          <p:cNvSpPr txBox="1"/>
          <p:nvPr/>
        </p:nvSpPr>
        <p:spPr>
          <a:xfrm>
            <a:off x="8855839" y="4312961"/>
            <a:ext cx="2251910" cy="167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Correlation between the price of commodities (used in cars) vs car sales and car manufacturers stock.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18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8244-D78F-4C15-8D5B-38B56CBD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982" y="687303"/>
            <a:ext cx="8031105" cy="903435"/>
          </a:xfrm>
        </p:spPr>
        <p:txBody>
          <a:bodyPr lIns="91440" tIns="45720" rIns="91440" bIns="45720" anchor="t"/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Let’s take a look at our Inflation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630D9F9-8FB2-41D9-BBE7-2982994F4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09777F-712A-45EF-B143-736CF607E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13C8BFB-BE75-458D-86CC-C6137EA5FE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FDBFF71-ECF7-46BB-95D1-C234D7C3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33" y="2358798"/>
            <a:ext cx="5966242" cy="4122368"/>
          </a:xfrm>
          <a:prstGeom prst="rect">
            <a:avLst/>
          </a:prstGeom>
        </p:spPr>
      </p:pic>
      <p:pic>
        <p:nvPicPr>
          <p:cNvPr id="1026" name="Picture 2" descr="Surprised Animals&amp;quot; Will Instantly Make Your Day Better - Broke-Ass Stuart&amp;#39;s  Website">
            <a:extLst>
              <a:ext uri="{FF2B5EF4-FFF2-40B4-BE49-F238E27FC236}">
                <a16:creationId xmlns:a16="http://schemas.microsoft.com/office/drawing/2014/main" id="{F380E00D-D2B4-4F2D-956B-E194FBBBC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667" y="1679726"/>
            <a:ext cx="1985913" cy="2632071"/>
          </a:xfrm>
          <a:prstGeom prst="rect">
            <a:avLst/>
          </a:prstGeom>
          <a:noFill/>
          <a:ln w="76200"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2CD259-0153-486F-ADE1-D7E285989BAF}"/>
              </a:ext>
            </a:extLst>
          </p:cNvPr>
          <p:cNvSpPr/>
          <p:nvPr/>
        </p:nvSpPr>
        <p:spPr>
          <a:xfrm>
            <a:off x="8097625" y="2045617"/>
            <a:ext cx="1915444" cy="1244339"/>
          </a:xfrm>
          <a:custGeom>
            <a:avLst/>
            <a:gdLst>
              <a:gd name="connsiteX0" fmla="*/ 1800520 w 1800520"/>
              <a:gd name="connsiteY0" fmla="*/ 464583 h 1218728"/>
              <a:gd name="connsiteX1" fmla="*/ 801279 w 1800520"/>
              <a:gd name="connsiteY1" fmla="*/ 30950 h 1218728"/>
              <a:gd name="connsiteX2" fmla="*/ 0 w 1800520"/>
              <a:gd name="connsiteY2" fmla="*/ 1218728 h 121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1218728">
                <a:moveTo>
                  <a:pt x="1800520" y="464583"/>
                </a:moveTo>
                <a:cubicBezTo>
                  <a:pt x="1450943" y="184921"/>
                  <a:pt x="1101366" y="-94741"/>
                  <a:pt x="801279" y="30950"/>
                </a:cubicBezTo>
                <a:cubicBezTo>
                  <a:pt x="501192" y="156641"/>
                  <a:pt x="250596" y="687684"/>
                  <a:pt x="0" y="1218728"/>
                </a:cubicBezTo>
              </a:path>
            </a:pathLst>
          </a:custGeom>
          <a:noFill/>
          <a:ln w="28575">
            <a:solidFill>
              <a:schemeClr val="accent3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0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97B2-7C09-4038-A691-EFB6B23A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81" y="602430"/>
            <a:ext cx="10054423" cy="823297"/>
          </a:xfrm>
        </p:spPr>
        <p:txBody>
          <a:bodyPr/>
          <a:lstStyle/>
          <a:p>
            <a:pPr algn="ctr"/>
            <a:r>
              <a:rPr lang="en-US" sz="3200"/>
              <a:t>Impact of Inflation on car stock and car sales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3694A6-93BB-41C3-8811-38313EFEE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68A67D-8427-4531-A736-CF3A983EA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4561DC9-1969-4248-A473-9D4F57C725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21956C7-7C98-41BC-9D4E-FAB341E9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85" y="2462240"/>
            <a:ext cx="5105825" cy="3607764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2E1C7BA-3243-4EE1-BFF3-88C2D614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25" y="2462239"/>
            <a:ext cx="5114345" cy="3607764"/>
          </a:xfrm>
          <a:prstGeom prst="rect">
            <a:avLst/>
          </a:prstGeom>
        </p:spPr>
      </p:pic>
      <p:pic>
        <p:nvPicPr>
          <p:cNvPr id="3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27FEF2-C038-4491-B511-CAF9065EC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61" y="732994"/>
            <a:ext cx="1397537" cy="9250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281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80" y="1846962"/>
            <a:ext cx="2901886" cy="501532"/>
          </a:xfrm>
        </p:spPr>
        <p:txBody>
          <a:bodyPr/>
          <a:lstStyle/>
          <a:p>
            <a:r>
              <a:rPr lang="en-US" sz="3200"/>
              <a:t>Does inflation affect sales right away?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28EF78-6B1E-4976-B4F6-A798A65C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12" y="1725792"/>
            <a:ext cx="6576747" cy="4415713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399983C-A60B-4981-B2E2-453B2C89B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" t="35385" r="59477" b="-1539"/>
          <a:stretch/>
        </p:blipFill>
        <p:spPr>
          <a:xfrm>
            <a:off x="1093051" y="4889955"/>
            <a:ext cx="1171773" cy="1227830"/>
          </a:xfrm>
          <a:prstGeom prst="roundRect">
            <a:avLst>
              <a:gd name="adj" fmla="val 16667"/>
            </a:avLst>
          </a:prstGeom>
          <a:ln>
            <a:solidFill>
              <a:schemeClr val="accent5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DBAA-DDFA-4EBA-85C0-0BE7BD69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57" y="617104"/>
            <a:ext cx="7348579" cy="1794780"/>
          </a:xfrm>
        </p:spPr>
        <p:txBody>
          <a:bodyPr lIns="91440" tIns="45720" rIns="91440" bIns="45720" anchor="t"/>
          <a:lstStyle/>
          <a:p>
            <a:br>
              <a:rPr lang="en-US"/>
            </a:br>
            <a:r>
              <a:rPr lang="en-US" sz="2800">
                <a:solidFill>
                  <a:schemeClr val="bg1"/>
                </a:solidFill>
              </a:rPr>
              <a:t>inflation does not affect 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car sales</a:t>
            </a:r>
            <a:br>
              <a:rPr lang="en-US"/>
            </a:br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826621D-20F2-4B32-B3C4-293D57C1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55" y="2294662"/>
            <a:ext cx="6137924" cy="4133042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78D023CA-D750-4CD5-87A4-1683F8069414}"/>
              </a:ext>
            </a:extLst>
          </p:cNvPr>
          <p:cNvSpPr txBox="1">
            <a:spLocks/>
          </p:cNvSpPr>
          <p:nvPr/>
        </p:nvSpPr>
        <p:spPr>
          <a:xfrm>
            <a:off x="4439201" y="420431"/>
            <a:ext cx="6943852" cy="159690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40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   Conclusion</a:t>
            </a:r>
            <a:br>
              <a:rPr lang="en-US"/>
            </a:br>
            <a:br>
              <a:rPr lang="en-US"/>
            </a:br>
            <a:endParaRPr lang="en-US"/>
          </a:p>
          <a:p>
            <a:br>
              <a:rPr lang="en-US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  <p:pic>
        <p:nvPicPr>
          <p:cNvPr id="11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CD0160F7-3BAB-4622-96C8-102F4873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754" y="478211"/>
            <a:ext cx="830634" cy="7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1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C3F0-4479-4340-889B-32133DD85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245" y="1874293"/>
            <a:ext cx="9494029" cy="1024528"/>
          </a:xfrm>
        </p:spPr>
        <p:txBody>
          <a:bodyPr lIns="91440" tIns="45720" rIns="91440" bIns="45720" anchor="t"/>
          <a:lstStyle/>
          <a:p>
            <a:r>
              <a:rPr lang="en-US"/>
              <a:t>Overview of Chip &amp; car stocks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4E005-E9B8-407B-8937-704FED8981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6131" y="2379847"/>
            <a:ext cx="9346001" cy="778564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US" b="1"/>
              <a:t>Hypothesis</a:t>
            </a:r>
            <a:r>
              <a:rPr lang="en-US"/>
              <a:t>: Due to the recent chip shortages, is a correlation between </a:t>
            </a:r>
          </a:p>
          <a:p>
            <a:pPr>
              <a:lnSpc>
                <a:spcPct val="100000"/>
              </a:lnSpc>
            </a:pPr>
            <a:r>
              <a:rPr lang="en-US"/>
              <a:t>chip stocks and car stocks?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4848C-C5DE-417F-8554-9F0F55B0B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78298" y="1463932"/>
            <a:ext cx="2770499" cy="365125"/>
          </a:xfrm>
        </p:spPr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D1CAD-3B4F-4F0D-9F76-60374FCAC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40C2A0-95F7-4B43-A9F2-C50B9830F0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4E15CA48-A246-4049-9D9A-BCADF7EA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27" y="3262046"/>
            <a:ext cx="4620321" cy="3413603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A45A7CB-21EB-439D-BD5D-AAB991B8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43461"/>
            <a:ext cx="4499517" cy="3441563"/>
          </a:xfrm>
          <a:prstGeom prst="rect">
            <a:avLst/>
          </a:prstGeom>
        </p:spPr>
      </p:pic>
      <p:pic>
        <p:nvPicPr>
          <p:cNvPr id="9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7D946320-5E4A-489A-A651-EDBAFE525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6" y="2021856"/>
            <a:ext cx="859343" cy="742020"/>
          </a:xfrm>
          <a:prstGeom prst="rect">
            <a:avLst/>
          </a:prstGeom>
        </p:spPr>
      </p:pic>
      <p:pic>
        <p:nvPicPr>
          <p:cNvPr id="10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2D9D95-FFEF-4DEA-9835-9CAF8656A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765" y="1937380"/>
            <a:ext cx="847494" cy="8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3BFF-C5D8-472C-ABDC-35AEF836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056" y="1317072"/>
            <a:ext cx="4569572" cy="927193"/>
          </a:xfrm>
        </p:spPr>
        <p:txBody>
          <a:bodyPr/>
          <a:lstStyle/>
          <a:p>
            <a:r>
              <a:rPr lang="en-US"/>
              <a:t>Sample selecting and plots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2BAD7-476F-4F14-9F4C-63C8148E2C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845" y="2476212"/>
            <a:ext cx="2191904" cy="3904864"/>
          </a:xfrm>
        </p:spPr>
        <p:txBody>
          <a:bodyPr lIns="91440" tIns="45720" rIns="91440" bIns="45720" anchor="ctr"/>
          <a:lstStyle/>
          <a:p>
            <a:r>
              <a:rPr lang="en-US" sz="1200" dirty="0"/>
              <a:t>THE AVERAGE CHIP STOCKS </a:t>
            </a:r>
          </a:p>
          <a:p>
            <a:r>
              <a:rPr lang="en-US" sz="1200" dirty="0"/>
              <a:t>VS</a:t>
            </a:r>
          </a:p>
          <a:p>
            <a:r>
              <a:rPr lang="en-US" sz="1200" dirty="0"/>
              <a:t>THE AVERAGE CAR STOCKS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91022-6048-4494-AF38-90E15AD4B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Project 1 – Group 4</a:t>
            </a:r>
            <a:endParaRPr lang="en-US"/>
          </a:p>
          <a:p>
            <a:r>
              <a:rPr lang="en-US"/>
              <a:t>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08FF2-053A-4680-9849-9CF0F82C6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06A3348-09E8-48D1-9752-82880A2CAD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July 31, 2021</a:t>
            </a:r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507E72B-B0D4-41A6-B330-83A5F58E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76" y="2417324"/>
            <a:ext cx="5337628" cy="3963752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5CEF91-BEA4-45CA-9121-13DCEDAE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14" y="2084204"/>
            <a:ext cx="1615766" cy="1081957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5292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3" id="{A1EF27BE-F164-4C8E-AE09-DAA44C622BAB}" vid="{148624B7-4A50-4D4C-9270-64DB3C237E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E46FD6-9EFA-4058-B2A6-675FB731C44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C01F93-B101-462F-AE3B-EF106239F531}">
  <ds:schemaRefs>
    <ds:schemaRef ds:uri="http://purl.org/dc/elements/1.1/"/>
    <ds:schemaRef ds:uri="16c05727-aa75-4e4a-9b5f-8a80a1165891"/>
    <ds:schemaRef ds:uri="http://purl.org/dc/terms/"/>
    <ds:schemaRef ds:uri="71af3243-3dd4-4a8d-8c0d-dd76da1f02a5"/>
    <ds:schemaRef ds:uri="230e9df3-be65-4c73-a93b-d1236ebd677e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D59932-5127-4429-8FAD-7457BF1758E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{98A5E95A-63B5-492B-95E6-8EF699D394F9}tf56488565_win32</Template>
  <TotalTime>12</TotalTime>
  <Words>472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 Bold</vt:lpstr>
      <vt:lpstr>Consolas</vt:lpstr>
      <vt:lpstr>Courier New</vt:lpstr>
      <vt:lpstr>Daytona Pro Light</vt:lpstr>
      <vt:lpstr>Office Theme</vt:lpstr>
      <vt:lpstr>Impact of various factors on car manufacturers stock price  &amp;  car sales</vt:lpstr>
      <vt:lpstr>PowerPoint Presentation</vt:lpstr>
      <vt:lpstr>categories of analysis</vt:lpstr>
      <vt:lpstr>Let’s take a look at our Inflation</vt:lpstr>
      <vt:lpstr>Impact of Inflation on car stock and car sales</vt:lpstr>
      <vt:lpstr>Does inflation affect sales right away? </vt:lpstr>
      <vt:lpstr> inflation does not affect  car sales </vt:lpstr>
      <vt:lpstr>Overview of Chip &amp; car stocks </vt:lpstr>
      <vt:lpstr>Sample selecting and plots </vt:lpstr>
      <vt:lpstr>PowerPoint Presentation</vt:lpstr>
      <vt:lpstr>PowerPoint Presentation</vt:lpstr>
      <vt:lpstr>UNEMPLOYMENT IMPACT ANALYSIS</vt:lpstr>
      <vt:lpstr>Unemployment on car stocks and car sales</vt:lpstr>
      <vt:lpstr>Conclusion    </vt:lpstr>
      <vt:lpstr>PowerPoint Presentation</vt:lpstr>
      <vt:lpstr>Impact of commodity on  car sales</vt:lpstr>
      <vt:lpstr>Impact of commodity on  car Stocks</vt:lpstr>
      <vt:lpstr>Conclusion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various factors on car manufacturers stock price &amp;  car sales</dc:title>
  <dc:creator>Marta Marta</dc:creator>
  <cp:lastModifiedBy>Marta Marta</cp:lastModifiedBy>
  <cp:revision>3</cp:revision>
  <dcterms:created xsi:type="dcterms:W3CDTF">2021-07-31T01:42:55Z</dcterms:created>
  <dcterms:modified xsi:type="dcterms:W3CDTF">2021-08-03T20:29:27Z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